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300" r:id="rId4"/>
    <p:sldId id="301" r:id="rId5"/>
    <p:sldId id="262" r:id="rId6"/>
    <p:sldId id="294" r:id="rId7"/>
    <p:sldId id="295" r:id="rId8"/>
    <p:sldId id="273" r:id="rId9"/>
    <p:sldId id="291" r:id="rId10"/>
    <p:sldId id="271" r:id="rId11"/>
    <p:sldId id="272" r:id="rId12"/>
    <p:sldId id="275" r:id="rId13"/>
    <p:sldId id="279" r:id="rId14"/>
    <p:sldId id="276" r:id="rId15"/>
    <p:sldId id="278" r:id="rId16"/>
    <p:sldId id="304" r:id="rId17"/>
    <p:sldId id="303" r:id="rId18"/>
    <p:sldId id="297" r:id="rId19"/>
    <p:sldId id="299" r:id="rId20"/>
    <p:sldId id="281" r:id="rId21"/>
    <p:sldId id="282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235D2-6320-0D41-855D-F92899EFF6B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535B3-5A31-534C-91AA-E5AF6BFF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535B3-5A31-534C-91AA-E5AF6BFF45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535B3-5A31-534C-91AA-E5AF6BFF4553}" type="slidenum">
              <a:rPr lang="en-US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39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535B3-5A31-534C-91AA-E5AF6BFF4553}" type="slidenum">
              <a:rPr lang="en-US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39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3E3A98-E209-3C4E-93DF-C9A5C04897B4}" type="datetimeFigureOut">
              <a:rPr lang="fr-FR"/>
              <a:pPr/>
              <a:t>06/04/2017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7114D-3F99-B04B-858E-AF4EC9B0666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4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D2D45-B4BD-8646-89B0-D7E75E4D9DDE}" type="datetimeFigureOut">
              <a:rPr lang="fr-FR"/>
              <a:pPr/>
              <a:t>06/04/2017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C594E-AA16-1848-B7B6-0FC5C12C60A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5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E90F8B3-B8A6-7943-AA7E-73CE5B86EC6F}" type="datetimeFigureOut">
              <a:rPr lang="fr-FR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80DDB26-EAC3-594A-A7D2-62BDCC33EDFB}" type="slidenum">
              <a:rPr lang="fr-FR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2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 bwMode="auto">
          <a:xfrm>
            <a:off x="23960" y="557074"/>
            <a:ext cx="905714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/>
              <a:t>Planting instead of fallowing increases the likelihood of rain in </a:t>
            </a:r>
          </a:p>
          <a:p>
            <a:pPr algn="ctr"/>
            <a:r>
              <a:rPr lang="en-US" sz="2400" dirty="0" smtClean="0"/>
              <a:t>Montana </a:t>
            </a:r>
            <a:r>
              <a:rPr lang="en-US" sz="2400" dirty="0" err="1" smtClean="0"/>
              <a:t>agroecosystems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229343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Paul C. Stoy</a:t>
            </a:r>
            <a:r>
              <a:rPr lang="en-US" baseline="30000" dirty="0" smtClean="0"/>
              <a:t>1*</a:t>
            </a:r>
            <a:r>
              <a:rPr lang="en-US" dirty="0" smtClean="0"/>
              <a:t> </a:t>
            </a:r>
            <a:r>
              <a:rPr lang="en-US" dirty="0"/>
              <a:t>, Tobias Gerken</a:t>
            </a:r>
            <a:r>
              <a:rPr lang="en-US" baseline="30000" dirty="0"/>
              <a:t>1</a:t>
            </a:r>
            <a:r>
              <a:rPr lang="en-US" dirty="0"/>
              <a:t>,  </a:t>
            </a:r>
            <a:r>
              <a:rPr lang="en-US" dirty="0" smtClean="0"/>
              <a:t>Gabriel Bromley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aseline="30000" dirty="0" smtClean="0">
                <a:solidFill>
                  <a:srgbClr val="000000"/>
                </a:solidFill>
                <a:latin typeface="Calibri"/>
              </a:rPr>
              <a:t>  1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Montana State University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* </a:t>
            </a:r>
            <a:r>
              <a:rPr lang="en-US" dirty="0" err="1" smtClean="0">
                <a:solidFill>
                  <a:srgbClr val="000000"/>
                </a:solidFill>
              </a:rPr>
              <a:t>waferx.montana.edu</a:t>
            </a:r>
            <a:endParaRPr lang="en-US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000000"/>
                </a:solidFill>
              </a:rPr>
              <a:t>bit.ly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StoyGScholar</a:t>
            </a:r>
            <a:endParaRPr lang="en-US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paul.stoy</a:t>
            </a:r>
            <a:r>
              <a:rPr lang="en-US" dirty="0" err="1">
                <a:solidFill>
                  <a:srgbClr val="000000"/>
                </a:solidFill>
              </a:rPr>
              <a:t>@montana.edu</a:t>
            </a:r>
            <a:endParaRPr lang="en-US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2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 bwMode="auto">
          <a:xfrm>
            <a:off x="1935064" y="165373"/>
            <a:ext cx="858482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The scale of fallow reduction</a:t>
            </a:r>
            <a:endParaRPr lang="en-US" sz="2400" b="1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2" t="5335" r="7558"/>
          <a:stretch/>
        </p:blipFill>
        <p:spPr>
          <a:xfrm>
            <a:off x="2142073" y="1388498"/>
            <a:ext cx="4942083" cy="3895252"/>
          </a:xfrm>
          <a:prstGeom prst="rect">
            <a:avLst/>
          </a:prstGeom>
        </p:spPr>
      </p:pic>
      <p:pic>
        <p:nvPicPr>
          <p:cNvPr id="2" name="Picture 1" descr="sic-wisconsi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059" y="2259192"/>
            <a:ext cx="1953177" cy="226708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130059" y="2031077"/>
            <a:ext cx="0" cy="27692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57391" y="4342685"/>
            <a:ext cx="91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39E0B"/>
                </a:solidFill>
                <a:latin typeface="Calibri"/>
              </a:rPr>
              <a:t>14 </a:t>
            </a:r>
            <a:r>
              <a:rPr lang="en-US" b="1" dirty="0" err="1">
                <a:solidFill>
                  <a:srgbClr val="F39E0B"/>
                </a:solidFill>
                <a:latin typeface="Calibri"/>
              </a:rPr>
              <a:t>Mha</a:t>
            </a:r>
            <a:endParaRPr lang="en-US" b="1" dirty="0">
              <a:solidFill>
                <a:srgbClr val="F39E0B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882" y="608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allow_combined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7" t="26004" r="11509" b="22186"/>
          <a:stretch/>
        </p:blipFill>
        <p:spPr>
          <a:xfrm>
            <a:off x="2059489" y="1072445"/>
            <a:ext cx="5095759" cy="4148668"/>
          </a:xfrm>
          <a:prstGeom prst="rect">
            <a:avLst/>
          </a:prstGeom>
        </p:spPr>
      </p:pic>
      <p:pic>
        <p:nvPicPr>
          <p:cNvPr id="2" name="Picture 1" descr="uk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248" y="1185335"/>
            <a:ext cx="1664196" cy="2618881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7267220" y="4352751"/>
            <a:ext cx="197555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000000"/>
                </a:solidFill>
                <a:latin typeface="Calibri"/>
              </a:rPr>
              <a:t>Nearly the size of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Wyoming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Oregon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Chihuahua </a:t>
            </a:r>
            <a:endParaRPr lang="fr-FR" dirty="0">
              <a:solidFill>
                <a:srgbClr val="395034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30059" y="1439333"/>
            <a:ext cx="0" cy="2342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 txBox="1">
            <a:spLocks/>
          </p:cNvSpPr>
          <p:nvPr/>
        </p:nvSpPr>
        <p:spPr bwMode="auto">
          <a:xfrm>
            <a:off x="1935064" y="165373"/>
            <a:ext cx="858482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The scale of fallow reduction, </a:t>
            </a:r>
            <a:r>
              <a:rPr lang="en-US" sz="2400" b="1" i="1" dirty="0" smtClean="0">
                <a:solidFill>
                  <a:srgbClr val="000000"/>
                </a:solidFill>
                <a:latin typeface="Calibri"/>
              </a:rPr>
              <a:t>ca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. 23 </a:t>
            </a:r>
            <a:r>
              <a:rPr lang="en-US" sz="2400" b="1" dirty="0" err="1" smtClean="0">
                <a:solidFill>
                  <a:srgbClr val="000000"/>
                </a:solidFill>
                <a:latin typeface="Calibri"/>
              </a:rPr>
              <a:t>Mha</a:t>
            </a:r>
            <a:endParaRPr lang="en-US" sz="2400" b="1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7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2" t="26360" r="11052" b="25722"/>
          <a:stretch/>
        </p:blipFill>
        <p:spPr bwMode="auto">
          <a:xfrm>
            <a:off x="4605465" y="2007136"/>
            <a:ext cx="4400825" cy="3268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5" t="26119" r="10734" b="25482"/>
          <a:stretch/>
        </p:blipFill>
        <p:spPr bwMode="auto">
          <a:xfrm>
            <a:off x="110126" y="2007136"/>
            <a:ext cx="4388201" cy="3261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040396" y="1302003"/>
            <a:ext cx="2891490" cy="6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Evapotranspiration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665148" y="1302003"/>
            <a:ext cx="2513164" cy="6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Sensible Heat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26" y="5353903"/>
            <a:ext cx="325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Vick, Stoy, Tang &amp;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Gerken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(2016)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954" y="70226"/>
            <a:ext cx="797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Shifts away from summer fallow increase evapotranspiration 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and decrease sensible heat flux (thermals)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4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27 at 9.26.09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1294" y="631938"/>
            <a:ext cx="6227683" cy="5150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6118" y="950863"/>
            <a:ext cx="202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Manoli</a:t>
            </a:r>
            <a:r>
              <a:rPr lang="en-US" dirty="0" smtClean="0"/>
              <a:t> et al. (2016)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80318" y="5782235"/>
            <a:ext cx="7074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also:</a:t>
            </a:r>
          </a:p>
          <a:p>
            <a:r>
              <a:rPr lang="en-US" dirty="0" err="1" smtClean="0"/>
              <a:t>Findell</a:t>
            </a:r>
            <a:r>
              <a:rPr lang="en-US" dirty="0" smtClean="0"/>
              <a:t> and </a:t>
            </a:r>
            <a:r>
              <a:rPr lang="en-US" dirty="0" err="1" smtClean="0"/>
              <a:t>Eltahir</a:t>
            </a:r>
            <a:r>
              <a:rPr lang="en-US" dirty="0" smtClean="0"/>
              <a:t> (2003a,b), </a:t>
            </a:r>
            <a:r>
              <a:rPr lang="en-US" dirty="0" err="1" smtClean="0"/>
              <a:t>Juang</a:t>
            </a:r>
            <a:r>
              <a:rPr lang="en-US" dirty="0" smtClean="0"/>
              <a:t> et al. (2007a,b), </a:t>
            </a:r>
            <a:r>
              <a:rPr lang="en-US" dirty="0" err="1" smtClean="0"/>
              <a:t>Koenings</a:t>
            </a:r>
            <a:r>
              <a:rPr lang="en-US" dirty="0" smtClean="0"/>
              <a:t> et al. (2010),</a:t>
            </a:r>
          </a:p>
          <a:p>
            <a:r>
              <a:rPr lang="en-US" dirty="0" err="1" smtClean="0"/>
              <a:t>Porporato</a:t>
            </a:r>
            <a:r>
              <a:rPr lang="en-US" dirty="0" smtClean="0"/>
              <a:t> (2009) and many more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09203" y="-3717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935065" y="200490"/>
            <a:ext cx="7208936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ABL </a:t>
            </a:r>
            <a:r>
              <a:rPr lang="mr-IN" sz="2400" b="1" dirty="0" smtClean="0">
                <a:solidFill>
                  <a:srgbClr val="000000"/>
                </a:solidFill>
                <a:latin typeface="Calibri"/>
              </a:rPr>
              <a:t>–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 LCL crossing is a ‘necessary but not sufficient’ condition for convective precipitation</a:t>
            </a:r>
            <a:endParaRPr lang="fr-FR" sz="2400" b="1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2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Screen Shot 2017-03-27 at 10.55.29 A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41" y="683765"/>
            <a:ext cx="8405733" cy="4695059"/>
          </a:xfrm>
        </p:spPr>
      </p:pic>
      <p:sp>
        <p:nvSpPr>
          <p:cNvPr id="12" name="TextBox 11"/>
          <p:cNvSpPr txBox="1"/>
          <p:nvPr/>
        </p:nvSpPr>
        <p:spPr>
          <a:xfrm>
            <a:off x="0" y="70226"/>
            <a:ext cx="7906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Large decadal changes in surface and atmospheric conditions 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912" y="5492981"/>
            <a:ext cx="529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MERRA for Fort Peck, MT. Figure credit: Tobias Gerken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27 at 10.55.48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400" y="814913"/>
            <a:ext cx="4119930" cy="3658314"/>
          </a:xfrm>
          <a:prstGeom prst="rect">
            <a:avLst/>
          </a:prstGeom>
        </p:spPr>
      </p:pic>
      <p:pic>
        <p:nvPicPr>
          <p:cNvPr id="5" name="Picture 4" descr="Screen Shot 2017-03-27 at 10.55.44 A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861" y="814913"/>
            <a:ext cx="4150908" cy="36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0226"/>
            <a:ext cx="8409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Modeled ABL / LCL crossings can accurately predict precipitation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853" y="4585489"/>
            <a:ext cx="8731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Convective likelihood is now 10% greater in NE Montana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(and increasingly sensitive to further decreases in the Bowen ratio)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912" y="5492981"/>
            <a:ext cx="282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credit: Tobias Gerken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 bwMode="auto">
          <a:xfrm>
            <a:off x="1935064" y="87923"/>
            <a:ext cx="858482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Moving forward</a:t>
            </a:r>
            <a:endParaRPr lang="en-US" sz="2400" b="1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882" y="608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CNHfigure_simple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91"/>
          <a:stretch/>
        </p:blipFill>
        <p:spPr>
          <a:xfrm>
            <a:off x="2574514" y="2261223"/>
            <a:ext cx="6086735" cy="3392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9219" y="552587"/>
            <a:ext cx="742478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 possible ‘win-win-win’ </a:t>
            </a:r>
            <a:r>
              <a:rPr lang="en-US" sz="2400" smtClean="0">
                <a:solidFill>
                  <a:prstClr val="black"/>
                </a:solidFill>
                <a:latin typeface="Calibri"/>
              </a:rPr>
              <a:t>situation for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soil </a:t>
            </a:r>
            <a:r>
              <a:rPr lang="en-US" sz="2400" smtClean="0">
                <a:solidFill>
                  <a:prstClr val="black"/>
                </a:solidFill>
                <a:latin typeface="Calibri"/>
              </a:rPr>
              <a:t>C </a:t>
            </a:r>
          </a:p>
          <a:p>
            <a:r>
              <a:rPr lang="en-US" sz="2400" smtClean="0">
                <a:solidFill>
                  <a:prstClr val="black"/>
                </a:solidFill>
                <a:latin typeface="Calibri"/>
              </a:rPr>
              <a:t>conservation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regional climate, and farm-scale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economics in Montana.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5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0226"/>
            <a:ext cx="6707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Making the whole field count: Precision agriculture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90" y="746460"/>
            <a:ext cx="3903251" cy="505100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9" t="25537" r="4189" b="22340"/>
          <a:stretch/>
        </p:blipFill>
        <p:spPr bwMode="auto">
          <a:xfrm>
            <a:off x="4198471" y="1637177"/>
            <a:ext cx="4765993" cy="3502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8941" y="5107221"/>
            <a:ext cx="51068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NDVI tracks wheat yield and protein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PRI tracks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 flux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even better than NDVI</a:t>
            </a: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5766" y="2032003"/>
            <a:ext cx="31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8941" y="821151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Large within-field NDVI variability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912" y="575355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Figure credit: Aaron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Wipf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5440" y="1847337"/>
            <a:ext cx="95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US-MSR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5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PP_kd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762" y="816231"/>
            <a:ext cx="6704238" cy="5028178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65425" y="-390178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Plants are sensitive to atmospheric dryness</a:t>
            </a:r>
            <a:endParaRPr lang="en-US" sz="2400" i="1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55677" y="1266164"/>
            <a:ext cx="0" cy="39815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8170" y="6358052"/>
            <a:ext cx="450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happens to be from FLUXNET site AT-</a:t>
            </a:r>
            <a:r>
              <a:rPr lang="en-US" dirty="0" err="1" smtClean="0"/>
              <a:t>Neu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 bwMode="auto">
          <a:xfrm>
            <a:off x="23960" y="81780"/>
            <a:ext cx="905714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latin typeface="Calibri"/>
              </a:rPr>
              <a:t>Climate change will increase the importance of VPD to carbon and water fluxes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 smtClean="0">
                <a:latin typeface="Calibri"/>
              </a:rPr>
              <a:t>Soil moisture changes are less certain</a:t>
            </a:r>
            <a:endParaRPr lang="en-US" sz="2400" i="1" dirty="0"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latin typeface="Calibri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762" y="2034081"/>
            <a:ext cx="8675129" cy="28942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235680" y="3095200"/>
            <a:ext cx="146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</a:rPr>
              <a:t>Soil Moisture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732233" y="2179507"/>
            <a:ext cx="0" cy="2058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19728" y="2179507"/>
            <a:ext cx="0" cy="2058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3607" y="5025104"/>
            <a:ext cx="7959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/>
              </a:rPr>
              <a:t>Novick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Ficklin</a:t>
            </a:r>
            <a:r>
              <a:rPr lang="en-US" dirty="0" smtClean="0">
                <a:latin typeface="Calibri"/>
              </a:rPr>
              <a:t>, Stoy, Williams </a:t>
            </a:r>
            <a:r>
              <a:rPr lang="en-US" dirty="0">
                <a:latin typeface="Calibri"/>
              </a:rPr>
              <a:t>et al. </a:t>
            </a:r>
            <a:r>
              <a:rPr lang="en-US" dirty="0" smtClean="0">
                <a:latin typeface="Calibri"/>
              </a:rPr>
              <a:t>(2016) </a:t>
            </a:r>
            <a:r>
              <a:rPr lang="en-US" i="1" dirty="0" smtClean="0">
                <a:latin typeface="Calibri"/>
              </a:rPr>
              <a:t>Nature Climate Change</a:t>
            </a:r>
          </a:p>
          <a:p>
            <a:r>
              <a:rPr lang="en-US" dirty="0"/>
              <a:t>(mean of 10 GCMs for 38 </a:t>
            </a:r>
            <a:r>
              <a:rPr lang="en-US" dirty="0" smtClean="0"/>
              <a:t>FLUXNET sites in North America)</a:t>
            </a:r>
            <a:endParaRPr lang="en-US" dirty="0"/>
          </a:p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7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 bwMode="auto">
          <a:xfrm>
            <a:off x="23960" y="36259"/>
            <a:ext cx="905714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Acknowledgements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95034"/>
              </a:solidFill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95034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646" y="732872"/>
            <a:ext cx="4365047" cy="22159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Funding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NSF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EPSCoR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Track-2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OIA 1632810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NSF DEB (CAREER) 1552976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USDA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NIFA Hatch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228396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MT Wheat &amp; Barley </a:t>
            </a:r>
            <a:r>
              <a:rPr lang="en-US" sz="2400" dirty="0" smtClean="0">
                <a:solidFill>
                  <a:prstClr val="black"/>
                </a:solidFill>
              </a:rPr>
              <a:t>Committee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95034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6895" y="702026"/>
            <a:ext cx="29238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Colleagues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Meghann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Jarchow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David Swanson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Ben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Rashford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Selena Ahmed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Brad Bauer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Jack Brookshire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Brent Peyton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Perry Miller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Suzi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Taylor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Angela Tang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Elizabeth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Vick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David Wood</a:t>
            </a: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2662" y="683561"/>
            <a:ext cx="24704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Roger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Coupal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Robert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Godby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Mark Dixon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Jacob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Kerby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Shannon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Albeke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Terry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Sohl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John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Ritten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Alisa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Royem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Crista Straub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Tilden Meyers</a:t>
            </a: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Mangal"/>
              </a:rPr>
              <a:t>..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many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more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6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adaProvinces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5" t="26444" r="10340" b="22811"/>
          <a:stretch/>
        </p:blipFill>
        <p:spPr>
          <a:xfrm>
            <a:off x="2364154" y="1172307"/>
            <a:ext cx="6679411" cy="5285055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1935064" y="123040"/>
            <a:ext cx="858482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The largest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fallow changes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are in Saskatchewan</a:t>
            </a:r>
            <a:r>
              <a:rPr lang="is-IS" sz="2400" dirty="0">
                <a:solidFill>
                  <a:srgbClr val="000000"/>
                </a:solidFill>
                <a:latin typeface="Calibri"/>
              </a:rPr>
              <a:t>…</a:t>
            </a:r>
            <a:endParaRPr lang="fr-FR" sz="2400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0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ow_byState_2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0" t="24500" r="8251" b="21653"/>
          <a:stretch/>
        </p:blipFill>
        <p:spPr>
          <a:xfrm>
            <a:off x="2129691" y="393430"/>
            <a:ext cx="7014309" cy="55701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6888" y="1810335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0656" y="1260215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(3)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6888" y="1007317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(2)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935064" y="123040"/>
            <a:ext cx="858482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s-IS" sz="2400" dirty="0">
                <a:solidFill>
                  <a:srgbClr val="000000"/>
                </a:solidFill>
                <a:latin typeface="Calibri"/>
              </a:rPr>
              <a:t>…a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nd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North Dakota.</a:t>
            </a:r>
            <a:endParaRPr lang="fr-FR" sz="2400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34986" y="5912008"/>
            <a:ext cx="720893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000000"/>
                </a:solidFill>
                <a:latin typeface="Calibri"/>
              </a:rPr>
              <a:t>Is this a win-win-win scenario for regional climate,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000000"/>
                </a:solidFill>
                <a:latin typeface="Calibri"/>
              </a:rPr>
              <a:t>soil conservation, and income?</a:t>
            </a:r>
            <a:endParaRPr lang="fr-FR" sz="2400" i="1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5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1935065" y="244630"/>
            <a:ext cx="7208936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Global trends </a:t>
            </a:r>
            <a:r>
              <a:rPr lang="en-US" sz="2200" dirty="0">
                <a:solidFill>
                  <a:srgbClr val="000000"/>
                </a:solidFill>
                <a:latin typeface="Calibri"/>
              </a:rPr>
              <a:t>in specific humidity (</a:t>
            </a: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SH), </a:t>
            </a:r>
            <a:r>
              <a:rPr lang="en-US" sz="2200" dirty="0">
                <a:solidFill>
                  <a:srgbClr val="000000"/>
                </a:solidFill>
                <a:latin typeface="Calibri"/>
              </a:rPr>
              <a:t>1948-</a:t>
            </a: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2008</a:t>
            </a:r>
            <a:endParaRPr lang="fr-FR" sz="2200" dirty="0">
              <a:solidFill>
                <a:srgbClr val="00BD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  <p:pic>
        <p:nvPicPr>
          <p:cNvPr id="2" name="Picture 1" descr="deltaSH_AMJ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09" b="20781"/>
          <a:stretch/>
        </p:blipFill>
        <p:spPr>
          <a:xfrm>
            <a:off x="2189064" y="1284111"/>
            <a:ext cx="6614091" cy="46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 bwMode="auto">
          <a:xfrm>
            <a:off x="23960" y="81780"/>
            <a:ext cx="905714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latin typeface="Calibri"/>
              </a:rPr>
              <a:t>Climate change will increase the importance of VPD on carbon and water fluxes in terrestrial ecosystems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 smtClean="0">
                <a:latin typeface="Calibri"/>
              </a:rPr>
              <a:t>Soil moisture changes are less certain</a:t>
            </a:r>
            <a:endParaRPr lang="en-US" sz="2400" i="1" dirty="0"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latin typeface="Calibri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762" y="2034081"/>
            <a:ext cx="8675129" cy="2894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235680" y="3095200"/>
            <a:ext cx="146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</a:rPr>
              <a:t>Soil Moisture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2762" y="5934670"/>
            <a:ext cx="5741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</a:rPr>
              <a:t>Novick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Ficklin</a:t>
            </a:r>
            <a:r>
              <a:rPr lang="en-US" dirty="0" smtClean="0">
                <a:latin typeface="Calibri"/>
              </a:rPr>
              <a:t>, Stoy </a:t>
            </a:r>
            <a:r>
              <a:rPr lang="en-US" dirty="0">
                <a:latin typeface="Calibri"/>
              </a:rPr>
              <a:t>et al. </a:t>
            </a:r>
            <a:r>
              <a:rPr lang="en-US" dirty="0" smtClean="0">
                <a:latin typeface="Calibri"/>
              </a:rPr>
              <a:t>(2016) </a:t>
            </a:r>
            <a:r>
              <a:rPr lang="en-US" i="1" dirty="0" smtClean="0">
                <a:latin typeface="Calibri"/>
              </a:rPr>
              <a:t>Nature Climate Change</a:t>
            </a:r>
          </a:p>
          <a:p>
            <a:r>
              <a:rPr lang="en-US" dirty="0"/>
              <a:t>(mean of 10 GCMs for 38 </a:t>
            </a:r>
            <a:r>
              <a:rPr lang="en-US" dirty="0" smtClean="0"/>
              <a:t>FLUXNET sites in North America)</a:t>
            </a:r>
            <a:endParaRPr lang="en-US" dirty="0"/>
          </a:p>
          <a:p>
            <a:endParaRPr lang="en-US" dirty="0"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732233" y="2179507"/>
            <a:ext cx="0" cy="2058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819728" y="2179507"/>
            <a:ext cx="0" cy="2058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3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1709538" y="678811"/>
            <a:ext cx="743446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Calibri"/>
              </a:rPr>
              <a:t>Montana is warming at the same rate as the rest of the world</a:t>
            </a:r>
            <a:endParaRPr lang="fr-FR" sz="2200" b="1" dirty="0" smtClean="0">
              <a:solidFill>
                <a:srgbClr val="00BD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 smtClean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  <p:pic>
        <p:nvPicPr>
          <p:cNvPr id="7" name="Picture 6" descr="tfigur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7" t="5125" r="6050"/>
          <a:stretch>
            <a:fillRect/>
          </a:stretch>
        </p:blipFill>
        <p:spPr>
          <a:xfrm>
            <a:off x="2438771" y="1697340"/>
            <a:ext cx="6487630" cy="45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1935065" y="244630"/>
            <a:ext cx="7208936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Calibri"/>
              </a:rPr>
              <a:t>Montana’s air is getting more humid. Why?</a:t>
            </a:r>
            <a:endParaRPr lang="fr-FR" sz="2200" b="1" dirty="0" smtClean="0">
              <a:solidFill>
                <a:srgbClr val="00BD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 smtClean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  <p:pic>
        <p:nvPicPr>
          <p:cNvPr id="5" name="Picture 4" descr="PastedGraphic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771" y="1367692"/>
            <a:ext cx="6202444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 bwMode="auto">
          <a:xfrm>
            <a:off x="1935064" y="-172962"/>
            <a:ext cx="720893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Are 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parts of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Montana cooling in summer?</a:t>
            </a:r>
            <a:endParaRPr lang="en-US" sz="2400" b="1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  <p:pic>
        <p:nvPicPr>
          <p:cNvPr id="3" name="Picture 2" descr="2015SummerTempTrends_CONUS_we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637" y="1547557"/>
            <a:ext cx="6613943" cy="37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240" y="681547"/>
            <a:ext cx="4715449" cy="610701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1935065" y="0"/>
            <a:ext cx="720893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If so, why 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only during summer?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8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0758" y="753165"/>
            <a:ext cx="6963242" cy="5132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1935065" y="20155"/>
            <a:ext cx="720893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Is 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there a large country to our north?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0758" y="6196026"/>
            <a:ext cx="702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MJJ mean temperature trend, 1970s-present, ECMWF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-ERA-20 reanalysis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Figure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credit: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Gabriel Bromley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5699" y="2082714"/>
            <a:ext cx="202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Fort Peck (US-</a:t>
            </a:r>
            <a:r>
              <a:rPr lang="en-US" dirty="0" err="1" smtClean="0"/>
              <a:t>FPe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08166" y="2313954"/>
            <a:ext cx="247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Judith Basin (US-MJ1,2)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h_spatial_JJA_197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0667" y="1213556"/>
            <a:ext cx="6659106" cy="480347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820767" y="244630"/>
            <a:ext cx="7323234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Calibri"/>
              </a:rPr>
              <a:t>Decreases in temperature coincide with increases in humidity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2800" dirty="0" smtClean="0">
                <a:solidFill>
                  <a:srgbClr val="395034"/>
                </a:solidFill>
                <a:latin typeface="Calibri"/>
              </a:rPr>
              <a:t> </a:t>
            </a:r>
            <a:endParaRPr lang="fr-FR" sz="2000" dirty="0">
              <a:solidFill>
                <a:srgbClr val="395034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5732" y="6024117"/>
            <a:ext cx="6100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MJJ mean RH trend, 1970s-present, ECMWF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-ERA-20 reanalysis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Figure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credit: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Gabriel Bromley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7624" y="2470059"/>
            <a:ext cx="202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Fort Peck (US-</a:t>
            </a:r>
            <a:r>
              <a:rPr lang="en-US" dirty="0" err="1" smtClean="0"/>
              <a:t>FPe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71046" y="2661668"/>
            <a:ext cx="247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Judith Basin (US-MJ1,2)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 bwMode="auto">
          <a:xfrm>
            <a:off x="1881016" y="-93120"/>
            <a:ext cx="858482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Why is it cooler with more rain in summer? </a:t>
            </a:r>
            <a:endParaRPr lang="fr-FR" sz="2000" b="1" dirty="0">
              <a:solidFill>
                <a:srgbClr val="395034"/>
              </a:solidFill>
              <a:latin typeface="Calibri"/>
            </a:endParaRPr>
          </a:p>
        </p:txBody>
      </p:sp>
      <p:pic>
        <p:nvPicPr>
          <p:cNvPr id="12" name="Picture 11" descr="Screen Shot 2015-01-22 at 8.58.21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643" y="2517771"/>
            <a:ext cx="6708881" cy="40362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09369" y="2485261"/>
            <a:ext cx="220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libri"/>
              </a:rPr>
              <a:t>Gameda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et al., (2007)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Betts et al. (2013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a,b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8385" y="752051"/>
            <a:ext cx="7049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In the Canadian Prairies over the past 4 decades: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Summer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Tmax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- 1 °C trend</a:t>
            </a:r>
          </a:p>
          <a:p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Precip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+ 10 mm/decade trend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Calibri"/>
              </a:rPr>
              <a:t>-6 W m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Calibri"/>
              </a:rPr>
              <a:t>-2</a:t>
            </a:r>
            <a:r>
              <a:rPr lang="en-US" sz="2400" b="1" i="1" dirty="0" smtClean="0">
                <a:solidFill>
                  <a:srgbClr val="FF0000"/>
                </a:solidFill>
                <a:latin typeface="Calibri"/>
              </a:rPr>
              <a:t> summer forcing!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Anthropogenic warming +2.5 W m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/>
              </a:rPr>
              <a:t>-2</a:t>
            </a:r>
            <a:endParaRPr lang="en-US" sz="2400" b="1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75371" y="6365571"/>
            <a:ext cx="3121188" cy="0"/>
          </a:xfrm>
          <a:prstGeom prst="line">
            <a:avLst/>
          </a:prstGeom>
          <a:ln w="38100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31679" y="6362015"/>
            <a:ext cx="3766369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670</Words>
  <Application>Microsoft Office PowerPoint</Application>
  <PresentationFormat>On-screen Show (4:3)</PresentationFormat>
  <Paragraphs>140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Mangal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MSU - Bozeman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Stoy</dc:creator>
  <cp:lastModifiedBy>MSU</cp:lastModifiedBy>
  <cp:revision>156</cp:revision>
  <dcterms:created xsi:type="dcterms:W3CDTF">2017-03-28T19:25:59Z</dcterms:created>
  <dcterms:modified xsi:type="dcterms:W3CDTF">2017-04-06T22:29:22Z</dcterms:modified>
</cp:coreProperties>
</file>